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7" r:id="rId3"/>
    <p:sldId id="265" r:id="rId4"/>
    <p:sldId id="269" r:id="rId5"/>
    <p:sldId id="270" r:id="rId6"/>
    <p:sldId id="271" r:id="rId7"/>
    <p:sldId id="272" r:id="rId8"/>
    <p:sldId id="273" r:id="rId9"/>
    <p:sldId id="275" r:id="rId10"/>
    <p:sldId id="276" r:id="rId11"/>
    <p:sldId id="277" r:id="rId12"/>
    <p:sldId id="278" r:id="rId13"/>
    <p:sldId id="280" r:id="rId14"/>
    <p:sldId id="281" r:id="rId15"/>
    <p:sldId id="282" r:id="rId16"/>
    <p:sldId id="284" r:id="rId17"/>
    <p:sldId id="286" r:id="rId18"/>
    <p:sldId id="288" r:id="rId19"/>
    <p:sldId id="290" r:id="rId20"/>
    <p:sldId id="291" r:id="rId21"/>
    <p:sldId id="315" r:id="rId22"/>
    <p:sldId id="293" r:id="rId23"/>
    <p:sldId id="29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3300"/>
    <a:srgbClr val="FFFF99"/>
    <a:srgbClr val="FF9900"/>
    <a:srgbClr val="FFFFFF"/>
    <a:srgbClr val="FFFFCC"/>
    <a:srgbClr val="CCCCFF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64" d="100"/>
          <a:sy n="64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ru-RU"/>
              <a:t>Образовательный портал "Мой университет" - www.moi-universitet.ru</a:t>
            </a:r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D18E0FF-D417-42B1-807D-0B365E7D87C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5963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62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2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2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ru-RU"/>
              <a:t>Образовательный портал "Мой университет" - www.moi-universitet.ru</a:t>
            </a:r>
          </a:p>
        </p:txBody>
      </p:sp>
      <p:sp>
        <p:nvSpPr>
          <p:cNvPr id="162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65D40BF-7072-448D-9100-4A6B1D97B55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811893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ru-RU"/>
              <a:t>Образовательный портал "Мой университет" - www.moi-universitet.ru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9880B4-88B0-4F12-9656-FD0B2AE2415E}" type="slidenum">
              <a:rPr lang="ru-RU"/>
              <a:pPr/>
              <a:t>1</a:t>
            </a:fld>
            <a:endParaRPr lang="ru-RU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52EC8-7A74-47D3-A275-793F1828E0C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067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EC4B34-487A-4B05-9674-6EF687F923B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549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BF7E5-9FC1-4F31-9198-B9666A20B62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7235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047F7-53D9-4475-B091-02E0C0E936D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365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C3B255-1D2D-4250-BA72-B5EC19A25A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420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2C8D16-3F24-4938-9933-D22DFBDE8B3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819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D20D2-7E60-4544-8243-6771790A923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807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7AB44-08F8-4EAF-89A1-E04F3F55B19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57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8CE18-9F01-4644-BF53-64E1DFAEB30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180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FF2E9-B362-48F8-8D7D-91384A69281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7370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D4C46-F677-4F7D-B380-BE9422E53E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901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80DF9AC-6045-4D78-9F7A-CB5F7C1C4C8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4248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DEF8DC1-4ECB-46D0-BF02-23D58C6684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812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BD9E137-0B74-4CF0-ABF4-005F74C178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3677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0720E87-04CA-4479-8477-DCF65D74935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9073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3ED1D-5DAC-41E5-9922-DC29893F327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9378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F184298-BD0B-46CA-83B0-1F2EF26AD2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0588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7223C17-B88F-4747-8BB4-27C9EC7875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075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F874B14-1545-403A-9660-B5622853C6F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krugosvet.ru/articles/35/1003519/7385_001.gif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umirov.net/name/Christina_Orbakaite/Christina_Orbakaite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628775"/>
            <a:ext cx="8147050" cy="2376488"/>
          </a:xfrm>
        </p:spPr>
        <p:txBody>
          <a:bodyPr/>
          <a:lstStyle/>
          <a:p>
            <a:r>
              <a:rPr lang="ru-RU" sz="6600" b="1" i="1" dirty="0">
                <a:solidFill>
                  <a:schemeClr val="bg1"/>
                </a:solidFill>
                <a:latin typeface="Arial Rounded MT Bold" pitchFamily="34" charset="0"/>
              </a:rPr>
              <a:t>Звуковые волны.</a:t>
            </a:r>
            <a:br>
              <a:rPr lang="ru-RU" sz="6600" b="1" i="1" dirty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ru-RU" sz="6600" b="1" i="1" dirty="0">
                <a:solidFill>
                  <a:schemeClr val="bg1"/>
                </a:solidFill>
                <a:latin typeface="Arial Rounded MT Bold" pitchFamily="34" charset="0"/>
              </a:rPr>
              <a:t>Распространение звука. Скорость звука.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5157788"/>
            <a:ext cx="8229600" cy="136683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b="1" dirty="0">
                <a:solidFill>
                  <a:srgbClr val="FFFF66"/>
                </a:solidFill>
              </a:rPr>
              <a:t>    </a:t>
            </a:r>
            <a:r>
              <a:rPr lang="ru-RU" sz="2400" b="1" dirty="0" smtClean="0">
                <a:solidFill>
                  <a:srgbClr val="FFFF66"/>
                </a:solidFill>
              </a:rPr>
              <a:t> </a:t>
            </a:r>
            <a:endParaRPr lang="ru-RU" sz="2400" b="1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>
                <a:solidFill>
                  <a:schemeClr val="tx1"/>
                </a:solidFill>
              </a:rPr>
              <a:t>   Цель: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   </a:t>
            </a:r>
            <a:r>
              <a:rPr lang="ru-RU" b="1"/>
              <a:t>1)</a:t>
            </a:r>
            <a:r>
              <a:rPr lang="en-US" b="1"/>
              <a:t> </a:t>
            </a:r>
            <a:r>
              <a:rPr lang="ru-RU" b="1"/>
              <a:t>изучение происхождения, свойств и значения звука; </a:t>
            </a:r>
            <a:endParaRPr lang="en-US" b="1"/>
          </a:p>
          <a:p>
            <a:pPr>
              <a:buFontTx/>
              <a:buNone/>
            </a:pPr>
            <a:r>
              <a:rPr lang="en-US" b="1"/>
              <a:t>   </a:t>
            </a:r>
            <a:r>
              <a:rPr lang="ru-RU" b="1"/>
              <a:t>2)</a:t>
            </a:r>
            <a:r>
              <a:rPr lang="en-US" b="1"/>
              <a:t> </a:t>
            </a:r>
            <a:r>
              <a:rPr lang="ru-RU" b="1"/>
              <a:t>особенностей его распространения в различных средах; </a:t>
            </a:r>
            <a:endParaRPr lang="en-US" b="1"/>
          </a:p>
          <a:p>
            <a:pPr>
              <a:buFontTx/>
              <a:buNone/>
            </a:pPr>
            <a:r>
              <a:rPr lang="en-US" b="1"/>
              <a:t>   </a:t>
            </a:r>
            <a:r>
              <a:rPr lang="ru-RU" b="1"/>
              <a:t>3)</a:t>
            </a:r>
            <a:r>
              <a:rPr lang="en-US" b="1"/>
              <a:t> </a:t>
            </a:r>
            <a:r>
              <a:rPr lang="ru-RU" b="1"/>
              <a:t>восприятия звуков  человеком;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6264275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ru-RU" sz="2800"/>
              <a:t>Приведите примеры колебательных движений.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/>
              <a:t>Что является основным признаком колебательного движения?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/>
              <a:t>Что такое период колебаний? Частота колебаний? Амплитуда колебаний?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/>
              <a:t>Записать формулы физических величин  и указать их единицы измерения.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/>
              <a:t>Что такое волна?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/>
              <a:t>Что является источником волны?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/>
              <a:t>Что такое упругая волна? Как распространяются волны в упругих средах?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/>
              <a:t>В каких средах распространяются упругие волны?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88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8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8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88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88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8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8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8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88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88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8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88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8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88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8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4090987"/>
          </a:xfrm>
        </p:spPr>
        <p:txBody>
          <a:bodyPr/>
          <a:lstStyle/>
          <a:p>
            <a:r>
              <a:rPr lang="ru-RU"/>
              <a:t> </a:t>
            </a:r>
            <a:r>
              <a:rPr lang="ru-RU" b="1"/>
              <a:t>ВСЕ ЗВУЧАЩЕЕ — ДРОЖИТ!!!</a:t>
            </a:r>
            <a:r>
              <a:rPr lang="ru-RU"/>
              <a:t> </a:t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>  </a:t>
            </a:r>
            <a:r>
              <a:rPr lang="ru-RU" b="1"/>
              <a:t>ВСЕ ДРОЖАЩЕЕ — ЗВУЧИТ!!!</a:t>
            </a:r>
            <a:r>
              <a:rPr lang="ru-RU"/>
              <a:t> 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979565"/>
            <a:ext cx="8229600" cy="14017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i="1">
                <a:solidFill>
                  <a:srgbClr val="FFFFFF"/>
                </a:solidFill>
              </a:rPr>
              <a:t>     </a:t>
            </a:r>
            <a:r>
              <a:rPr lang="ru-RU" sz="4400" b="1">
                <a:solidFill>
                  <a:srgbClr val="FFFFFF"/>
                </a:solidFill>
              </a:rPr>
              <a:t>Какое выражение верно?</a:t>
            </a:r>
            <a:br>
              <a:rPr lang="ru-RU" sz="4400" b="1">
                <a:solidFill>
                  <a:srgbClr val="FFFFFF"/>
                </a:solidFill>
              </a:rPr>
            </a:br>
            <a:r>
              <a:rPr lang="ru-RU" sz="2000" i="1">
                <a:solidFill>
                  <a:srgbClr val="FFFFFF"/>
                </a:solidFill>
              </a:rPr>
              <a:t/>
            </a:r>
            <a:br>
              <a:rPr lang="ru-RU" sz="2000" i="1">
                <a:solidFill>
                  <a:srgbClr val="FFFFFF"/>
                </a:solidFill>
              </a:rPr>
            </a:br>
            <a:endParaRPr lang="ru-RU" sz="2000" i="1">
              <a:solidFill>
                <a:srgbClr val="FFFFFF"/>
              </a:solidFill>
            </a:endParaRPr>
          </a:p>
        </p:txBody>
      </p:sp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25" t="41286" r="36252" b="33257"/>
          <a:stretch>
            <a:fillRect/>
          </a:stretch>
        </p:blipFill>
        <p:spPr bwMode="auto">
          <a:xfrm>
            <a:off x="250825" y="1341438"/>
            <a:ext cx="2160588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25" t="41286" r="36252" b="33257"/>
          <a:stretch>
            <a:fillRect/>
          </a:stretch>
        </p:blipFill>
        <p:spPr bwMode="auto">
          <a:xfrm>
            <a:off x="6588125" y="1341438"/>
            <a:ext cx="2087563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  </a:t>
            </a:r>
            <a:r>
              <a:rPr lang="en-US"/>
              <a:t> </a:t>
            </a:r>
            <a:r>
              <a:rPr lang="ru-RU" sz="4400" b="1">
                <a:solidFill>
                  <a:srgbClr val="006600"/>
                </a:solidFill>
              </a:rPr>
              <a:t>Источники звука</a:t>
            </a:r>
            <a:r>
              <a:rPr lang="ru-RU" sz="4400" b="1"/>
              <a:t> — физические тела, которые колеблются (дрожат, вибрируют)</a:t>
            </a:r>
            <a:endParaRPr lang="en-US" sz="4400" b="1"/>
          </a:p>
          <a:p>
            <a:pPr>
              <a:buFontTx/>
              <a:buNone/>
            </a:pPr>
            <a:r>
              <a:rPr lang="en-US"/>
              <a:t>   </a:t>
            </a:r>
            <a:endParaRPr lang="ru-RU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80" t="40846" r="11250" b="25812"/>
          <a:stretch>
            <a:fillRect/>
          </a:stretch>
        </p:blipFill>
        <p:spPr bwMode="auto">
          <a:xfrm>
            <a:off x="2268538" y="4508500"/>
            <a:ext cx="4392612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Вибрирующее тело может быть</a:t>
            </a:r>
            <a:r>
              <a:rPr lang="en-US" sz="4000"/>
              <a:t/>
            </a:r>
            <a:br>
              <a:rPr lang="en-US" sz="4000"/>
            </a:br>
            <a:endParaRPr lang="ru-RU" sz="4000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4906963" cy="485775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- </a:t>
            </a:r>
            <a:r>
              <a:rPr lang="ru-RU" sz="2800" u="sng"/>
              <a:t>твердым</a:t>
            </a:r>
            <a:r>
              <a:rPr lang="ru-RU" sz="2800"/>
              <a:t> </a:t>
            </a:r>
            <a:r>
              <a:rPr lang="ru-RU" sz="2800" i="1"/>
              <a:t>(струна, земная кора)</a:t>
            </a:r>
            <a:endParaRPr lang="en-US" sz="2800" i="1"/>
          </a:p>
          <a:p>
            <a:pPr>
              <a:buFontTx/>
              <a:buNone/>
            </a:pPr>
            <a:endParaRPr lang="en-US" sz="2800" i="1"/>
          </a:p>
          <a:p>
            <a:pPr>
              <a:buFontTx/>
              <a:buNone/>
            </a:pPr>
            <a:r>
              <a:rPr lang="en-US" sz="2800"/>
              <a:t>  -</a:t>
            </a:r>
            <a:r>
              <a:rPr lang="ru-RU" sz="2800"/>
              <a:t> </a:t>
            </a:r>
            <a:r>
              <a:rPr lang="ru-RU" sz="2800" u="sng"/>
              <a:t>жидким </a:t>
            </a:r>
            <a:r>
              <a:rPr lang="ru-RU" sz="2800" i="1"/>
              <a:t>(капля, океанская волна)</a:t>
            </a:r>
            <a:endParaRPr lang="en-US" sz="2800" i="1"/>
          </a:p>
          <a:p>
            <a:pPr>
              <a:buFontTx/>
              <a:buNone/>
            </a:pPr>
            <a:r>
              <a:rPr lang="en-US" sz="2800"/>
              <a:t> </a:t>
            </a:r>
          </a:p>
          <a:p>
            <a:pPr>
              <a:buFontTx/>
              <a:buNone/>
            </a:pPr>
            <a:r>
              <a:rPr lang="en-US" sz="2800"/>
              <a:t>  - </a:t>
            </a:r>
            <a:r>
              <a:rPr lang="ru-RU" sz="2800" u="sng"/>
              <a:t>газообразным </a:t>
            </a:r>
            <a:endParaRPr lang="en-US" sz="2800" u="sng"/>
          </a:p>
          <a:p>
            <a:pPr>
              <a:buFontTx/>
              <a:buNone/>
            </a:pPr>
            <a:r>
              <a:rPr lang="en-US" sz="2800"/>
              <a:t>  </a:t>
            </a:r>
            <a:r>
              <a:rPr lang="ru-RU" sz="2800" i="1"/>
              <a:t>(струя воздуха в свистке, смерч</a:t>
            </a:r>
            <a:r>
              <a:rPr lang="ru-RU" sz="2800"/>
              <a:t>). </a:t>
            </a:r>
            <a:endParaRPr lang="en-US" sz="2800"/>
          </a:p>
          <a:p>
            <a:endParaRPr lang="ru-RU" sz="2800"/>
          </a:p>
        </p:txBody>
      </p:sp>
      <p:pic>
        <p:nvPicPr>
          <p:cNvPr id="92169" name="Picture 9" descr="4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580063" y="981075"/>
            <a:ext cx="1284287" cy="14398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70" name="Picture 10" descr="3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925" y="981075"/>
            <a:ext cx="1512888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71" name="Picture 11" descr="Sea Ani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636838"/>
            <a:ext cx="14414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72" name="Picture 12" descr="kapli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388" y="2636838"/>
            <a:ext cx="1295400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75" name="Picture 15" descr="37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779" r="-76"/>
          <a:stretch>
            <a:fillRect/>
          </a:stretch>
        </p:blipFill>
        <p:spPr bwMode="auto">
          <a:xfrm>
            <a:off x="6011863" y="4437063"/>
            <a:ext cx="2089150" cy="169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24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2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2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92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  </a:t>
            </a:r>
            <a:r>
              <a:rPr lang="ru-RU" sz="4400" b="1"/>
              <a:t>Звуковые волны</a:t>
            </a:r>
            <a:r>
              <a:rPr lang="ru-RU"/>
              <a:t> – </a:t>
            </a:r>
            <a:r>
              <a:rPr lang="ru-RU" sz="3600" i="1"/>
              <a:t>это упругие волны, способные вызывать слуховые ощущения </a:t>
            </a:r>
          </a:p>
        </p:txBody>
      </p:sp>
      <p:pic>
        <p:nvPicPr>
          <p:cNvPr id="96260" name="Picture 4" descr="imag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213100"/>
            <a:ext cx="2066925" cy="302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6261" name="Picture 5" descr="BD2142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3789363"/>
            <a:ext cx="504031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62" name="Picture 6" descr="BD2142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437063"/>
            <a:ext cx="5688013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2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18113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400" b="1"/>
              <a:t>   </a:t>
            </a:r>
            <a:r>
              <a:rPr lang="ru-RU" sz="2800" b="1"/>
              <a:t>У детей в возрасте от 2 до </a:t>
            </a:r>
            <a:endParaRPr lang="en-US" sz="2800" b="1"/>
          </a:p>
          <a:p>
            <a:pPr>
              <a:buFontTx/>
              <a:buNone/>
            </a:pPr>
            <a:r>
              <a:rPr lang="en-US" sz="2800" b="1"/>
              <a:t> </a:t>
            </a:r>
            <a:r>
              <a:rPr lang="ru-RU" sz="2800" b="1"/>
              <a:t> </a:t>
            </a:r>
            <a:r>
              <a:rPr lang="en-US" sz="2800" b="1"/>
              <a:t> </a:t>
            </a:r>
            <a:r>
              <a:rPr lang="ru-RU" sz="2800" b="1"/>
              <a:t>3 лет   предел слышимости </a:t>
            </a:r>
            <a:endParaRPr lang="en-US" sz="2800" b="1"/>
          </a:p>
          <a:p>
            <a:pPr>
              <a:buFontTx/>
              <a:buNone/>
            </a:pPr>
            <a:r>
              <a:rPr lang="en-US" sz="2800" b="1"/>
              <a:t>    </a:t>
            </a:r>
            <a:r>
              <a:rPr lang="ru-RU" sz="2800" b="1"/>
              <a:t>доходит  до 22 000 Гц</a:t>
            </a:r>
          </a:p>
          <a:p>
            <a:endParaRPr lang="en-US" sz="2800" b="1"/>
          </a:p>
          <a:p>
            <a:pPr>
              <a:buFontTx/>
              <a:buNone/>
            </a:pPr>
            <a:endParaRPr lang="en-US" sz="2400" b="1"/>
          </a:p>
          <a:p>
            <a:pPr>
              <a:buFontTx/>
              <a:buNone/>
            </a:pPr>
            <a:r>
              <a:rPr lang="en-US" sz="2400" b="1"/>
              <a:t>  </a:t>
            </a:r>
          </a:p>
          <a:p>
            <a:pPr>
              <a:buFontTx/>
              <a:buNone/>
            </a:pPr>
            <a:r>
              <a:rPr lang="en-US" sz="2400" b="1"/>
              <a:t>   </a:t>
            </a:r>
            <a:r>
              <a:rPr lang="ru-RU" sz="2400" b="1"/>
              <a:t> </a:t>
            </a:r>
            <a:r>
              <a:rPr lang="ru-RU" sz="2800" b="1"/>
              <a:t>У стариков он понижается                                                             до 10 000 Гц                                                                         (барабанная перепонка </a:t>
            </a:r>
          </a:p>
          <a:p>
            <a:pPr>
              <a:buFontTx/>
              <a:buNone/>
            </a:pPr>
            <a:r>
              <a:rPr lang="ru-RU" sz="2800" b="1"/>
              <a:t>   теряет </a:t>
            </a:r>
            <a:r>
              <a:rPr lang="en-US" sz="2800" b="1"/>
              <a:t> </a:t>
            </a:r>
            <a:r>
              <a:rPr lang="ru-RU" sz="2800" b="1"/>
              <a:t> упругость)</a:t>
            </a:r>
          </a:p>
        </p:txBody>
      </p:sp>
      <p:pic>
        <p:nvPicPr>
          <p:cNvPr id="97285" name="Picture 5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052513"/>
            <a:ext cx="1871662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286" name="Picture 6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644900"/>
            <a:ext cx="1744662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7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7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latin typeface="Tahoma" pitchFamily="34" charset="0"/>
              </a:rPr>
              <a:t>Ухо – орган слуха человека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/>
              <a:t>   </a:t>
            </a:r>
            <a:r>
              <a:rPr lang="ru-RU" sz="2800"/>
              <a:t>Звук улавливается ушной раковиной, вызывает вибрацию барабанной перепонки и затем через систему звуковых косточек передаётся воспринимающим клеткам. </a:t>
            </a:r>
          </a:p>
        </p:txBody>
      </p:sp>
      <p:pic>
        <p:nvPicPr>
          <p:cNvPr id="99334" name="Picture 6" descr="7385_001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067175" y="1557338"/>
            <a:ext cx="4619625" cy="4032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9335" name="Picture 7" descr="4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916113"/>
            <a:ext cx="3097212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9336" name="Picture 8" descr="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916113"/>
            <a:ext cx="1771650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" presetClass="exit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" dur="1000"/>
                                        <p:tgtEl>
                                          <p:spTgt spid="99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" presetClass="exit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10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10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10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1"/>
      <p:bldP spid="9933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4" name="Rectangle 8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3586162"/>
          </a:xfrm>
        </p:spPr>
        <p:txBody>
          <a:bodyPr/>
          <a:lstStyle/>
          <a:p>
            <a:r>
              <a:rPr lang="ru-RU" sz="4000" b="1"/>
              <a:t>Людвиг ван Бетховен</a:t>
            </a:r>
            <a:r>
              <a:rPr lang="en-US" sz="4000" b="1"/>
              <a:t/>
            </a:r>
            <a:br>
              <a:rPr lang="en-US" sz="4000" b="1"/>
            </a:br>
            <a:r>
              <a:rPr lang="ru-RU" sz="4000" b="1"/>
              <a:t> (1770-1827) - немецкий композитор, дирижёр и пианист, один из трёх «венских классиков»</a:t>
            </a:r>
            <a:r>
              <a:rPr lang="ru-RU" sz="4000"/>
              <a:t> </a:t>
            </a:r>
            <a:br>
              <a:rPr lang="ru-RU" sz="4000"/>
            </a:br>
            <a:endParaRPr lang="ru-RU" sz="4000"/>
          </a:p>
        </p:txBody>
      </p:sp>
      <p:pic>
        <p:nvPicPr>
          <p:cNvPr id="101383" name="Picture 7" descr="4746d252eca8fc178979bb242df86bc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573463"/>
            <a:ext cx="3011488" cy="301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/>
              <a:t>Проблема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      </a:t>
            </a:r>
            <a:r>
              <a:rPr lang="ru-RU" sz="4400" b="1"/>
              <a:t>Зачем человеку два уха?</a:t>
            </a:r>
            <a:endParaRPr lang="en-US" sz="4400" b="1"/>
          </a:p>
          <a:p>
            <a:pPr>
              <a:lnSpc>
                <a:spcPct val="80000"/>
              </a:lnSpc>
              <a:buFontTx/>
              <a:buNone/>
            </a:pPr>
            <a:endParaRPr lang="en-US" sz="4400" b="1"/>
          </a:p>
          <a:p>
            <a:pPr>
              <a:lnSpc>
                <a:spcPct val="80000"/>
              </a:lnSpc>
              <a:buFontTx/>
              <a:buNone/>
            </a:pPr>
            <a:endParaRPr lang="en-US" sz="4400"/>
          </a:p>
          <a:p>
            <a:pPr>
              <a:lnSpc>
                <a:spcPct val="80000"/>
              </a:lnSpc>
              <a:buFontTx/>
              <a:buNone/>
            </a:pPr>
            <a:endParaRPr lang="en-US" sz="4400"/>
          </a:p>
          <a:p>
            <a:pPr>
              <a:lnSpc>
                <a:spcPct val="80000"/>
              </a:lnSpc>
              <a:buFontTx/>
              <a:buNone/>
            </a:pPr>
            <a:r>
              <a:rPr lang="ru-RU" sz="4400"/>
              <a:t> </a:t>
            </a:r>
            <a:r>
              <a:rPr lang="en-US" sz="4400"/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i="1"/>
              <a:t>   </a:t>
            </a:r>
            <a:r>
              <a:rPr lang="ru-RU" sz="2800" b="1" i="1"/>
              <a:t>Наличие у человека парного слухового органа даёт возможность устанавливать направление, в котором находится источник звука.</a:t>
            </a:r>
            <a:r>
              <a:rPr lang="ru-RU" sz="2800" b="1"/>
              <a:t> </a:t>
            </a:r>
          </a:p>
        </p:txBody>
      </p:sp>
      <p:pic>
        <p:nvPicPr>
          <p:cNvPr id="103429" name="Picture 5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565400"/>
            <a:ext cx="2087563" cy="20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/>
              <a:t>ОПЫТЫ</a:t>
            </a:r>
          </a:p>
        </p:txBody>
      </p:sp>
      <p:pic>
        <p:nvPicPr>
          <p:cNvPr id="105476" name="Picture 6" descr="tfl"/>
          <p:cNvPicPr>
            <a:picLocks noGrp="1" noChangeAspect="1" noChangeArrowheads="1" noCrop="1"/>
          </p:cNvPicPr>
          <p:nvPr>
            <p:ph type="body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27088" y="1773238"/>
            <a:ext cx="3600450" cy="16764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5479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457200" y="3938588"/>
            <a:ext cx="8507413" cy="2187575"/>
          </a:xfrm>
        </p:spPr>
        <p:txBody>
          <a:bodyPr/>
          <a:lstStyle/>
          <a:p>
            <a:r>
              <a:rPr lang="ru-RU" sz="2800" b="1"/>
              <a:t>Как  распространяется звук?</a:t>
            </a:r>
          </a:p>
          <a:p>
            <a:r>
              <a:rPr lang="ru-RU" sz="2800" b="1"/>
              <a:t> Необходима ли среда для передачи звука?</a:t>
            </a:r>
          </a:p>
        </p:txBody>
      </p:sp>
      <p:pic>
        <p:nvPicPr>
          <p:cNvPr id="1054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92" t="43504" r="23091" b="25851"/>
          <a:stretch>
            <a:fillRect/>
          </a:stretch>
        </p:blipFill>
        <p:spPr bwMode="auto">
          <a:xfrm>
            <a:off x="4859338" y="1773238"/>
            <a:ext cx="3673475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761037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   </a:t>
            </a:r>
            <a:r>
              <a:rPr lang="ru-RU" b="1"/>
              <a:t>Роберт Бойль в 1660 г.</a:t>
            </a:r>
            <a:r>
              <a:rPr lang="ru-RU"/>
              <a:t> </a:t>
            </a: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  </a:t>
            </a:r>
            <a:r>
              <a:rPr lang="ru-RU"/>
              <a:t>Проверил передается ли звук в вакууме на опыте . Он поместил будильник в стеклянный сосуд, а затем откачал воздух.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55" t="43457" r="36493" b="20555"/>
          <a:stretch>
            <a:fillRect/>
          </a:stretch>
        </p:blipFill>
        <p:spPr bwMode="auto">
          <a:xfrm>
            <a:off x="1258888" y="1412875"/>
            <a:ext cx="2735262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4" name="Picture 6" descr="kersebo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49275"/>
            <a:ext cx="2509838" cy="316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/>
              <a:t>Вывод: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i="1"/>
              <a:t> </a:t>
            </a:r>
            <a:r>
              <a:rPr lang="en-US" i="1"/>
              <a:t> </a:t>
            </a:r>
            <a:r>
              <a:rPr lang="ru-RU" sz="5400" b="1"/>
              <a:t>Для распространения </a:t>
            </a:r>
            <a:r>
              <a:rPr lang="en-US" sz="5400" b="1"/>
              <a:t> </a:t>
            </a:r>
            <a:r>
              <a:rPr lang="ru-RU" sz="5400" b="1"/>
              <a:t>звука нужна среда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/>
              <a:t>Скорость звука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3600" b="1"/>
              <a:t>  </a:t>
            </a:r>
            <a:r>
              <a:rPr lang="ru-RU" sz="3600" b="1"/>
              <a:t>Скорость звука в воздухе впервые была измерена в 1636 году французом М. Мерсенном.</a:t>
            </a:r>
          </a:p>
        </p:txBody>
      </p:sp>
      <p:pic>
        <p:nvPicPr>
          <p:cNvPr id="111620" name="Picture 4" descr="180px-MarinMersen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573463"/>
            <a:ext cx="2335212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/>
              <a:t>Вывод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/>
              <a:t> </a:t>
            </a:r>
            <a:r>
              <a:rPr lang="ru-RU" sz="3600" b="1"/>
              <a:t>-</a:t>
            </a:r>
            <a:r>
              <a:rPr lang="en-US" sz="3600" b="1"/>
              <a:t> </a:t>
            </a:r>
            <a:r>
              <a:rPr lang="ru-RU" sz="3600" b="1"/>
              <a:t>Скорость звука зависит от  вещества и его температуры.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/>
              <a:t> - </a:t>
            </a:r>
            <a:r>
              <a:rPr lang="en-US" sz="3600" b="1"/>
              <a:t>C </a:t>
            </a:r>
            <a:r>
              <a:rPr lang="ru-RU" sz="3600" b="1"/>
              <a:t>увеличением температуры она возрастает, а с уменьшением - убывает.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/>
              <a:t> - С увеличением плотности среды, скорость звука увеличивается.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/>
              <a:t>Задача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457200" y="1196975"/>
            <a:ext cx="8362950" cy="460851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b="1">
                <a:latin typeface="Times New Roman" pitchFamily="18" charset="0"/>
              </a:rPr>
              <a:t>    Скорость звука в воде впервые была измерена в 1826 году на Женевском озере в Швейцарии Колладоном и Штурмом. На одной лодке поджигали порох и одновременно ударяли в колокол, опущенный в воду. Звук этого колокола с помощью специального рупора, так же опущенного в воду, улавливался на другой лодке, которая находилась на расстоянии 14 км от первой. Чему равна скорость звука в воде, если сигнал улавливался через 9,8с после вспышки пороха?    </a:t>
            </a:r>
          </a:p>
          <a:p>
            <a:endParaRPr lang="ru-RU" sz="280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2205038"/>
            <a:ext cx="8229600" cy="4281487"/>
          </a:xfrm>
        </p:spPr>
        <p:txBody>
          <a:bodyPr/>
          <a:lstStyle/>
          <a:p>
            <a:endParaRPr lang="ru-RU" sz="2800" b="1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ru-RU" sz="6600" b="1">
                <a:latin typeface="Times New Roman" pitchFamily="18" charset="0"/>
              </a:rPr>
              <a:t>Ответ: 1428м/с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/>
              <a:t>Проблема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   </a:t>
            </a:r>
            <a:r>
              <a:rPr lang="ru-RU" sz="4400"/>
              <a:t>Существует ли физический смысл в выражении: «Тише! Всю рыбу распугаешь!» ?</a:t>
            </a:r>
          </a:p>
        </p:txBody>
      </p:sp>
      <p:pic>
        <p:nvPicPr>
          <p:cNvPr id="125956" name="Picture 4" descr="751_club-fish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005263"/>
            <a:ext cx="2528887" cy="265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5957" name="Picture 5" descr="fish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76250"/>
            <a:ext cx="19812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/>
              <a:t>Задача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   </a:t>
            </a:r>
            <a:r>
              <a:rPr lang="ru-RU" b="1"/>
              <a:t>Вы услышали гром через 15 с после вспышки молнии. Как далеко от вас произошел разряд? </a:t>
            </a:r>
          </a:p>
        </p:txBody>
      </p:sp>
      <p:pic>
        <p:nvPicPr>
          <p:cNvPr id="128004" name="Picture 4" descr="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716338"/>
            <a:ext cx="2087562" cy="208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91512" cy="1152525"/>
          </a:xfrm>
        </p:spPr>
        <p:txBody>
          <a:bodyPr/>
          <a:lstStyle/>
          <a:p>
            <a:r>
              <a:rPr lang="ru-RU" sz="4000" b="1"/>
              <a:t>Основные свойства звука</a:t>
            </a:r>
            <a:r>
              <a:rPr lang="ru-RU" sz="4000" i="1"/>
              <a:t/>
            </a:r>
            <a:br>
              <a:rPr lang="ru-RU" sz="4000" i="1"/>
            </a:br>
            <a:endParaRPr lang="ru-RU" sz="4000" i="1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i="1"/>
              <a:t>   </a:t>
            </a:r>
            <a:r>
              <a:rPr lang="ru-RU" i="1"/>
              <a:t>1.Звук это продольная волна. </a:t>
            </a:r>
          </a:p>
          <a:p>
            <a:pPr>
              <a:buFontTx/>
              <a:buNone/>
            </a:pPr>
            <a:r>
              <a:rPr lang="en-US" i="1"/>
              <a:t>   </a:t>
            </a:r>
            <a:r>
              <a:rPr lang="ru-RU" i="1"/>
              <a:t>2.Распространяется звук в упругих средах (воздух, вода, различные металлы) </a:t>
            </a:r>
          </a:p>
          <a:p>
            <a:pPr>
              <a:buFontTx/>
              <a:buNone/>
            </a:pPr>
            <a:r>
              <a:rPr lang="en-US" i="1"/>
              <a:t>   </a:t>
            </a:r>
            <a:r>
              <a:rPr lang="ru-RU" i="1"/>
              <a:t>3.Звук имеет конечную скорость. </a:t>
            </a:r>
            <a:br>
              <a:rPr lang="ru-RU" i="1"/>
            </a:br>
            <a:r>
              <a:rPr lang="ru-RU" i="1"/>
              <a:t/>
            </a:r>
            <a:br>
              <a:rPr lang="ru-RU" i="1"/>
            </a:br>
            <a:endParaRPr lang="ru-RU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5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884" name="Group 116"/>
          <p:cNvGraphicFramePr>
            <a:graphicFrameLocks noGrp="1"/>
          </p:cNvGraphicFramePr>
          <p:nvPr>
            <p:ph idx="1"/>
          </p:nvPr>
        </p:nvGraphicFramePr>
        <p:xfrm>
          <a:off x="468313" y="260350"/>
          <a:ext cx="8229600" cy="6102096"/>
        </p:xfrm>
        <a:graphic>
          <a:graphicData uri="http://schemas.openxmlformats.org/drawingml/2006/table">
            <a:tbl>
              <a:tblPr/>
              <a:tblGrid>
                <a:gridCol w="2951162"/>
                <a:gridCol w="2535238"/>
                <a:gridCol w="274320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Источник акустического воздействия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Уровень звука, бД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Реакция организма на длительное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воздействие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Шум листвы, шепот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10-12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успокаивает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Средней силы звуки в квартире, классе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30-40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Гигиеническая норма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телевизор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Чувство раздражения, утомляемость, головная боль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поезд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Реактивный самолет, летящий на высоте 300 м.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Ослабление слуха, агрессивность, невроз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Сила звука в плеере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114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Звуковое «Опьянение»,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нарушение сна ,психики, длительное воздействие ведет к глухоте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Отбойный молоток, шум работающего трактора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Реактивный двигатель при взлете на расстоянии 25м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Боль, Звуковое «Опьянение»,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нарушение сна ,психики, длительное воздействие ведет к глухоте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/>
              <a:t>Проблема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/>
              <a:t>  </a:t>
            </a:r>
            <a:r>
              <a:rPr lang="ru-RU" b="1"/>
              <a:t> </a:t>
            </a:r>
            <a:r>
              <a:rPr lang="ru-RU" sz="4000" b="1"/>
              <a:t>Выделите позитивные и негативные стороны музыкального произведения стиля: «транс», «металл», «техно», «панк». Гармонична ли эта музыка?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 flipH="1" flipV="1">
            <a:off x="387350" y="188913"/>
            <a:ext cx="69850" cy="85725"/>
          </a:xfrm>
        </p:spPr>
        <p:txBody>
          <a:bodyPr/>
          <a:lstStyle/>
          <a:p>
            <a:endParaRPr lang="ru-RU" sz="4000"/>
          </a:p>
        </p:txBody>
      </p:sp>
      <p:pic>
        <p:nvPicPr>
          <p:cNvPr id="138243" name="Picture 3" descr="sub_pic_2375833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2359025" cy="31686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8244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4932363" y="188913"/>
            <a:ext cx="4038600" cy="6264275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400"/>
              <a:t>     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400"/>
              <a:t>         </a:t>
            </a:r>
            <a:r>
              <a:rPr lang="ru-RU" sz="2800" b="1">
                <a:latin typeface="Tahoma" pitchFamily="34" charset="0"/>
              </a:rPr>
              <a:t>Высота голоса у человека зависит от длины и натяжения голосовых связок.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800" b="1">
                <a:latin typeface="Tahoma" pitchFamily="34" charset="0"/>
              </a:rPr>
              <a:t>    У мужчин длина голосовых связок 18 – 25 мм, у женщин – 15 – 20мм. Женский голос сопрано имеет диапазон длин волн 137 – 34 см, а мужской голос баритон – 342 – 86 см.</a:t>
            </a:r>
          </a:p>
        </p:txBody>
      </p:sp>
      <p:pic>
        <p:nvPicPr>
          <p:cNvPr id="138245" name="Picture 5" descr="Christina_Orbakaite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68538" y="3573463"/>
            <a:ext cx="2574925" cy="314166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Tm="13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 build="p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</TotalTime>
  <Words>702</Words>
  <Application>Microsoft Office PowerPoint</Application>
  <PresentationFormat>Экран (4:3)</PresentationFormat>
  <Paragraphs>106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Оформление по умолчанию</vt:lpstr>
      <vt:lpstr>Звуковые волны. Распространение звука. Скорость звука.</vt:lpstr>
      <vt:lpstr>   Цель:</vt:lpstr>
      <vt:lpstr>Слайд 3</vt:lpstr>
      <vt:lpstr> ВСЕ ЗВУЧАЩЕЕ — ДРОЖИТ!!!     ВСЕ ДРОЖАЩЕЕ — ЗВУЧИТ!!! </vt:lpstr>
      <vt:lpstr>Слайд 5</vt:lpstr>
      <vt:lpstr>Вибрирующее тело может быть </vt:lpstr>
      <vt:lpstr>Слайд 7</vt:lpstr>
      <vt:lpstr>Слайд 8</vt:lpstr>
      <vt:lpstr>Ухо – орган слуха человека</vt:lpstr>
      <vt:lpstr>Людвиг ван Бетховен  (1770-1827) - немецкий композитор, дирижёр и пианист, один из трёх «венских классиков»  </vt:lpstr>
      <vt:lpstr>Проблема</vt:lpstr>
      <vt:lpstr>ОПЫТЫ</vt:lpstr>
      <vt:lpstr>Слайд 13</vt:lpstr>
      <vt:lpstr>Вывод:</vt:lpstr>
      <vt:lpstr>Скорость звука</vt:lpstr>
      <vt:lpstr>Вывод</vt:lpstr>
      <vt:lpstr>Задача</vt:lpstr>
      <vt:lpstr>Проблема</vt:lpstr>
      <vt:lpstr>Задача</vt:lpstr>
      <vt:lpstr>Основные свойства звука </vt:lpstr>
      <vt:lpstr>Слайд 21</vt:lpstr>
      <vt:lpstr>Проблема</vt:lpstr>
      <vt:lpstr>Слайд 23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Звук. Распространение звука.</dc:title>
  <dc:creator>Customer</dc:creator>
  <cp:lastModifiedBy>User</cp:lastModifiedBy>
  <cp:revision>35</cp:revision>
  <dcterms:created xsi:type="dcterms:W3CDTF">2009-11-05T11:55:40Z</dcterms:created>
  <dcterms:modified xsi:type="dcterms:W3CDTF">2016-09-26T19:49:19Z</dcterms:modified>
</cp:coreProperties>
</file>